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sldIdLst>
    <p:sldId id="256" r:id="rId2"/>
    <p:sldId id="257" r:id="rId3"/>
    <p:sldId id="258" r:id="rId4"/>
    <p:sldId id="259" r:id="rId5"/>
    <p:sldId id="260" r:id="rId6"/>
    <p:sldId id="261" r:id="rId7"/>
    <p:sldId id="262" r:id="rId8"/>
    <p:sldId id="264"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FA5F2A-2C7A-484C-9461-5FB5F042CF9D}" v="576" dt="2023-09-30T05:39:42.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33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197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0063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601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346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850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4913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5443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7371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95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8029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338050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kx.com/q/cloud/aws-lambda/"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hatbotsmagazine.com/how-chatbots-bring-valuable-business-insights-db15fc929a1d"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159124985@N05/3784565402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ocw.cs.pub.ro/courses/iot/courses/04"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ommons.wikimedia.org/wiki/File:BalticServers_data_center.jp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ivic-switchboard.github.io/post_2/"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squared.digital/blog/2020-02-08-interactive-dataviz/"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researchleap.com/contemporary-data-science-finance-students-comparative-study-essential-features-commonly-used-statistical-software/"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blue background with numbers and clouds&#10;&#10;Description automatically generated">
            <a:extLst>
              <a:ext uri="{FF2B5EF4-FFF2-40B4-BE49-F238E27FC236}">
                <a16:creationId xmlns:a16="http://schemas.microsoft.com/office/drawing/2014/main" id="{48A6C843-6513-4ED9-D1D1-4E4695BF2F3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3601" r="-1" b="-1"/>
          <a:stretch/>
        </p:blipFill>
        <p:spPr>
          <a:xfrm>
            <a:off x="2522358" y="10"/>
            <a:ext cx="9669642" cy="6857990"/>
          </a:xfrm>
          <a:prstGeom prst="rect">
            <a:avLst/>
          </a:prstGeom>
        </p:spPr>
      </p:pic>
      <p:sp>
        <p:nvSpPr>
          <p:cNvPr id="76" name="Rectangle 7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6611" y="743447"/>
            <a:ext cx="6483502" cy="3692028"/>
          </a:xfrm>
          <a:noFill/>
        </p:spPr>
        <p:txBody>
          <a:bodyPr>
            <a:normAutofit/>
          </a:bodyPr>
          <a:lstStyle/>
          <a:p>
            <a:pPr algn="l"/>
            <a:r>
              <a:rPr lang="en-US" sz="3600" b="1" dirty="0">
                <a:latin typeface="Times New Roman"/>
                <a:ea typeface="+mj-lt"/>
                <a:cs typeface="+mj-lt"/>
              </a:rPr>
              <a:t>Big Data Analysis with IBM Cloud Databases</a:t>
            </a:r>
            <a:endParaRPr lang="en-US" sz="3600" b="1" dirty="0">
              <a:latin typeface="Times New Roman"/>
              <a:ea typeface="Calibri Light"/>
              <a:cs typeface="Calibri Light"/>
            </a:endParaRPr>
          </a:p>
        </p:txBody>
      </p:sp>
      <p:sp>
        <p:nvSpPr>
          <p:cNvPr id="3" name="Subtitle 2"/>
          <p:cNvSpPr>
            <a:spLocks noGrp="1"/>
          </p:cNvSpPr>
          <p:nvPr>
            <p:ph type="subTitle" idx="1"/>
          </p:nvPr>
        </p:nvSpPr>
        <p:spPr>
          <a:xfrm>
            <a:off x="156612" y="4629234"/>
            <a:ext cx="6741238" cy="656084"/>
          </a:xfrm>
          <a:noFill/>
        </p:spPr>
        <p:txBody>
          <a:bodyPr vert="horz" lIns="91440" tIns="45720" rIns="91440" bIns="45720" rtlCol="0">
            <a:normAutofit/>
          </a:bodyPr>
          <a:lstStyle/>
          <a:p>
            <a:pPr algn="l"/>
            <a:r>
              <a:rPr lang="en-US">
                <a:ea typeface="Calibri"/>
                <a:cs typeface="Calibri"/>
              </a:rPr>
              <a:t>Problem Definition And Design Thinking </a:t>
            </a:r>
            <a:endParaRPr lang="en-US"/>
          </a:p>
        </p:txBody>
      </p:sp>
      <p:sp>
        <p:nvSpPr>
          <p:cNvPr id="40" name="TextBox 39">
            <a:extLst>
              <a:ext uri="{FF2B5EF4-FFF2-40B4-BE49-F238E27FC236}">
                <a16:creationId xmlns:a16="http://schemas.microsoft.com/office/drawing/2014/main" id="{581C22AB-1AE0-48E0-EB49-BE7DACD973AA}"/>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772E5-C8B7-87BD-90EC-DFF56CCF6696}"/>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latin typeface="Times New Roman"/>
                <a:ea typeface="Calibri Light"/>
                <a:cs typeface="Calibri Light"/>
              </a:rPr>
              <a:t>Business Insights</a:t>
            </a:r>
            <a:endParaRPr lang="en-US" sz="3600">
              <a:solidFill>
                <a:schemeClr val="tx2"/>
              </a:solidFill>
              <a:latin typeface="Times New Roman"/>
            </a:endParaRPr>
          </a:p>
        </p:txBody>
      </p:sp>
      <p:pic>
        <p:nvPicPr>
          <p:cNvPr id="4" name="Picture 3" descr="A person reading a newspaper on a table&#10;&#10;Description automatically generated">
            <a:extLst>
              <a:ext uri="{FF2B5EF4-FFF2-40B4-BE49-F238E27FC236}">
                <a16:creationId xmlns:a16="http://schemas.microsoft.com/office/drawing/2014/main" id="{06A936D6-4C2A-F6C6-C998-1F458691C375}"/>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8519" r="27705"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17" name="Group 16">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18" name="Freeform: Shape 17">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1" name="Freeform: Shape 20">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7FFF78-C5CE-1477-854F-207F488C41C4}"/>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700">
                <a:solidFill>
                  <a:schemeClr val="tx2"/>
                </a:solidFill>
                <a:latin typeface="Times New Roman"/>
                <a:ea typeface="+mn-lt"/>
                <a:cs typeface="+mn-lt"/>
              </a:rPr>
              <a:t>"Big Data Analysis with IBM Cloud Databases equips businesses with the capacity to transform vast and complex datasets into actionable insights. By leveraging the power of IBM Cloud Databases, organizations can extract valuable information, uncover hidden trends, and make informed decisions that drive growth, enhance efficiency, and foster innovation. This analytical prowess extends across domains, from customer behavior and market trends to operational optimization and risk management. In an increasingly data-driven world, the ability to derive meaningful business insights from big data is a strategic advantage that can shape the future of enterprises, ensuring they stay competitive and adaptive in a rapidly evolving landscape."</a:t>
            </a:r>
            <a:endParaRPr lang="en-US" sz="1700">
              <a:solidFill>
                <a:schemeClr val="tx2"/>
              </a:solidFill>
              <a:latin typeface="Times New Roman"/>
              <a:cs typeface="Times New Roman"/>
            </a:endParaRPr>
          </a:p>
        </p:txBody>
      </p:sp>
      <p:sp>
        <p:nvSpPr>
          <p:cNvPr id="5" name="TextBox 4">
            <a:extLst>
              <a:ext uri="{FF2B5EF4-FFF2-40B4-BE49-F238E27FC236}">
                <a16:creationId xmlns:a16="http://schemas.microsoft.com/office/drawing/2014/main" id="{4DD0BCEA-CDFB-5B58-A4AE-FE984EF7C3E3}"/>
              </a:ext>
            </a:extLst>
          </p:cNvPr>
          <p:cNvSpPr txBox="1"/>
          <p:nvPr/>
        </p:nvSpPr>
        <p:spPr>
          <a:xfrm>
            <a:off x="12007270" y="6657945"/>
            <a:ext cx="184730" cy="200055"/>
          </a:xfrm>
          <a:prstGeom prst="rect">
            <a:avLst/>
          </a:prstGeom>
          <a:solidFill>
            <a:srgbClr val="000000"/>
          </a:solidFill>
        </p:spPr>
        <p:txBody>
          <a:bodyPr wrap="none" lIns="91440" tIns="45720" rIns="91440" bIns="45720" anchor="t">
            <a:spAutoFit/>
          </a:bodyPr>
          <a:lstStyle/>
          <a:p>
            <a:pPr algn="r">
              <a:spcAft>
                <a:spcPts val="600"/>
              </a:spcAft>
            </a:pPr>
            <a:endParaRPr lang="en-US" sz="700" dirty="0">
              <a:solidFill>
                <a:srgbClr val="FFFFFF"/>
              </a:solidFill>
              <a:ea typeface="Calibri"/>
              <a:cs typeface="Calibri"/>
            </a:endParaRPr>
          </a:p>
        </p:txBody>
      </p:sp>
    </p:spTree>
    <p:extLst>
      <p:ext uri="{BB962C8B-B14F-4D97-AF65-F5344CB8AC3E}">
        <p14:creationId xmlns:p14="http://schemas.microsoft.com/office/powerpoint/2010/main" val="50110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A444D2-80C5-4AC1-F7FE-D48FB9A0EC18}"/>
              </a:ext>
            </a:extLst>
          </p:cNvPr>
          <p:cNvSpPr>
            <a:spLocks noGrp="1"/>
          </p:cNvSpPr>
          <p:nvPr>
            <p:ph type="title"/>
          </p:nvPr>
        </p:nvSpPr>
        <p:spPr>
          <a:xfrm>
            <a:off x="1137034" y="609597"/>
            <a:ext cx="9392421" cy="1330841"/>
          </a:xfrm>
        </p:spPr>
        <p:txBody>
          <a:bodyPr>
            <a:normAutofit/>
          </a:bodyPr>
          <a:lstStyle/>
          <a:p>
            <a:r>
              <a:rPr lang="en-US" dirty="0">
                <a:latin typeface="Times New Roman"/>
                <a:ea typeface="Calibri Light"/>
                <a:cs typeface="Calibri Light"/>
              </a:rPr>
              <a:t>Conclusion</a:t>
            </a:r>
            <a:endParaRPr lang="en-US" dirty="0">
              <a:latin typeface="Times New Roman"/>
            </a:endParaRPr>
          </a:p>
        </p:txBody>
      </p:sp>
      <p:sp>
        <p:nvSpPr>
          <p:cNvPr id="3" name="Content Placeholder 2">
            <a:extLst>
              <a:ext uri="{FF2B5EF4-FFF2-40B4-BE49-F238E27FC236}">
                <a16:creationId xmlns:a16="http://schemas.microsoft.com/office/drawing/2014/main" id="{F802FCE2-169F-A61F-1992-0D9F48FC5EC7}"/>
              </a:ext>
            </a:extLst>
          </p:cNvPr>
          <p:cNvSpPr>
            <a:spLocks noGrp="1"/>
          </p:cNvSpPr>
          <p:nvPr>
            <p:ph idx="1"/>
          </p:nvPr>
        </p:nvSpPr>
        <p:spPr>
          <a:xfrm>
            <a:off x="1137034" y="2133968"/>
            <a:ext cx="6085866" cy="4347068"/>
          </a:xfrm>
        </p:spPr>
        <p:txBody>
          <a:bodyPr vert="horz" lIns="91440" tIns="45720" rIns="91440" bIns="45720" rtlCol="0" anchor="t">
            <a:normAutofit/>
          </a:bodyPr>
          <a:lstStyle/>
          <a:p>
            <a:r>
              <a:rPr lang="en-US" sz="2000" dirty="0">
                <a:latin typeface="Times New Roman"/>
                <a:ea typeface="+mn-lt"/>
                <a:cs typeface="+mn-lt"/>
              </a:rPr>
              <a:t>In conclusion, our journey into Big Data Analysis with IBM Cloud Databases has illuminated the immense potential of data-driven insights. Through the seamless integration of advanced analytics and the robust capabilities of IBM Cloud Databases, we have successfully uncovered valuable patterns and trends within extensive datasets spanning climate, social, economic, and healthcare domains. These insights not only enhance our understanding of complex phenomena but also empower decision-makers with actionable intelligence. As we move forward, it is clear that the synergy between cutting-edge technology and strategic analysis is a powerful force for driving innovation and informed decision-making in a rapidly evolving world.</a:t>
            </a:r>
            <a:endParaRPr lang="en-US" sz="2000" dirty="0">
              <a:latin typeface="Times New Roman"/>
              <a:cs typeface="Times New Roman"/>
            </a:endParaRPr>
          </a:p>
        </p:txBody>
      </p:sp>
      <p:pic>
        <p:nvPicPr>
          <p:cNvPr id="4" name="Picture 3" descr="A cloud with arrows and arrows pointing up&#10;&#10;Description automatically generated">
            <a:extLst>
              <a:ext uri="{FF2B5EF4-FFF2-40B4-BE49-F238E27FC236}">
                <a16:creationId xmlns:a16="http://schemas.microsoft.com/office/drawing/2014/main" id="{0FAE0CE3-CCB8-E193-6869-FB7B85D332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14577" y="2405478"/>
            <a:ext cx="3768929" cy="2617181"/>
          </a:xfrm>
          <a:prstGeom prst="rect">
            <a:avLst/>
          </a:prstGeom>
          <a:ln>
            <a:noFill/>
          </a:ln>
          <a:effectLst>
            <a:softEdge rad="112500"/>
          </a:effectLst>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9258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cloud, computing, -, cloud infrastructure, abstract, background, dark ...">
            <a:extLst>
              <a:ext uri="{FF2B5EF4-FFF2-40B4-BE49-F238E27FC236}">
                <a16:creationId xmlns:a16="http://schemas.microsoft.com/office/drawing/2014/main" id="{CD36AC4F-FBAA-5B49-C128-F388013A19DA}"/>
              </a:ext>
            </a:extLst>
          </p:cNvPr>
          <p:cNvPicPr>
            <a:picLocks noChangeAspect="1"/>
          </p:cNvPicPr>
          <p:nvPr/>
        </p:nvPicPr>
        <p:blipFill rotWithShape="1">
          <a:blip r:embed="rId2"/>
          <a:srcRect l="2873" r="10258" b="909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12CD96-5D79-75C5-5E36-098D42D75B71}"/>
              </a:ext>
            </a:extLst>
          </p:cNvPr>
          <p:cNvSpPr>
            <a:spLocks noGrp="1"/>
          </p:cNvSpPr>
          <p:nvPr>
            <p:ph type="title"/>
          </p:nvPr>
        </p:nvSpPr>
        <p:spPr>
          <a:xfrm>
            <a:off x="838200" y="365125"/>
            <a:ext cx="10515600" cy="1325563"/>
          </a:xfrm>
        </p:spPr>
        <p:txBody>
          <a:bodyPr>
            <a:normAutofit/>
          </a:bodyPr>
          <a:lstStyle/>
          <a:p>
            <a:r>
              <a:rPr lang="en-US" b="1">
                <a:latin typeface="Times New Roman"/>
                <a:ea typeface="Calibri Light"/>
                <a:cs typeface="Calibri Light"/>
              </a:rPr>
              <a:t>Abstract</a:t>
            </a:r>
            <a:endParaRPr lang="en-US" b="1">
              <a:latin typeface="Times New Roman"/>
            </a:endParaRPr>
          </a:p>
        </p:txBody>
      </p:sp>
      <p:sp>
        <p:nvSpPr>
          <p:cNvPr id="3" name="Content Placeholder 2">
            <a:extLst>
              <a:ext uri="{FF2B5EF4-FFF2-40B4-BE49-F238E27FC236}">
                <a16:creationId xmlns:a16="http://schemas.microsoft.com/office/drawing/2014/main" id="{3BEF6D65-5408-51F7-0D6E-C12954FCC0E6}"/>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sz="2400">
                <a:ea typeface="+mn-lt"/>
                <a:cs typeface="+mn-lt"/>
              </a:rPr>
              <a:t>.</a:t>
            </a:r>
            <a:r>
              <a:rPr lang="en-US" sz="2400">
                <a:latin typeface="Times New Roman"/>
                <a:ea typeface="+mn-lt"/>
                <a:cs typeface="+mn-lt"/>
              </a:rPr>
              <a:t>"Unlocking Insights from Extensive Datasets: Big Data Analysis with IBM Cloud Databases" explores the comprehensive process of harnessing the power of big data through IBM Cloud Databases. This project delves into the design, setup, and execution of data analysis on diverse datasets, encompassing climate trends and social patterns. The presentation highlights the crucial steps of designing the analysis process, configuring IBM Cloud Databases, and employing data analysis techniques, including machine learning and statistical methods. The results are translated into meaningful visualizations that empower business intelligence. Case studies showcase practical applications, and the project concludes with recommendations for decision-makers, offering a roadmap for extracting valuable insights from large-scale data.</a:t>
            </a:r>
            <a:endParaRPr lang="en-US" sz="2400"/>
          </a:p>
        </p:txBody>
      </p:sp>
    </p:spTree>
    <p:extLst>
      <p:ext uri="{BB962C8B-B14F-4D97-AF65-F5344CB8AC3E}">
        <p14:creationId xmlns:p14="http://schemas.microsoft.com/office/powerpoint/2010/main" val="52565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71A93-FE21-9EE5-0F25-5C27C2FD7272}"/>
              </a:ext>
            </a:extLst>
          </p:cNvPr>
          <p:cNvSpPr>
            <a:spLocks noGrp="1"/>
          </p:cNvSpPr>
          <p:nvPr>
            <p:ph type="title"/>
          </p:nvPr>
        </p:nvSpPr>
        <p:spPr>
          <a:xfrm>
            <a:off x="1137034" y="609597"/>
            <a:ext cx="9392421" cy="1330841"/>
          </a:xfrm>
        </p:spPr>
        <p:txBody>
          <a:bodyPr>
            <a:normAutofit/>
          </a:bodyPr>
          <a:lstStyle/>
          <a:p>
            <a:r>
              <a:rPr lang="en-US" b="1" dirty="0">
                <a:latin typeface="Times New Roman"/>
                <a:ea typeface="Calibri Light"/>
                <a:cs typeface="Calibri Light"/>
              </a:rPr>
              <a:t>Problem Definition</a:t>
            </a:r>
            <a:endParaRPr lang="en-US" b="1" dirty="0">
              <a:latin typeface="Times New Roman"/>
            </a:endParaRPr>
          </a:p>
        </p:txBody>
      </p:sp>
      <p:sp>
        <p:nvSpPr>
          <p:cNvPr id="3" name="Content Placeholder 2">
            <a:extLst>
              <a:ext uri="{FF2B5EF4-FFF2-40B4-BE49-F238E27FC236}">
                <a16:creationId xmlns:a16="http://schemas.microsoft.com/office/drawing/2014/main" id="{14CEAF76-F7EA-1D20-8C6E-6AE278AA24C2}"/>
              </a:ext>
            </a:extLst>
          </p:cNvPr>
          <p:cNvSpPr>
            <a:spLocks noGrp="1"/>
          </p:cNvSpPr>
          <p:nvPr>
            <p:ph idx="1"/>
          </p:nvPr>
        </p:nvSpPr>
        <p:spPr>
          <a:xfrm>
            <a:off x="991358" y="2198362"/>
            <a:ext cx="5620112" cy="4332390"/>
          </a:xfrm>
        </p:spPr>
        <p:txBody>
          <a:bodyPr vert="horz" lIns="91440" tIns="45720" rIns="91440" bIns="45720" rtlCol="0" anchor="t">
            <a:normAutofit/>
          </a:bodyPr>
          <a:lstStyle/>
          <a:p>
            <a:r>
              <a:rPr lang="en-US" sz="2000" dirty="0">
                <a:ea typeface="+mn-lt"/>
                <a:cs typeface="+mn-lt"/>
              </a:rPr>
              <a:t>In an era of data abundance, organizations face the challenge of extracting actionable insights from vast and diverse datasets spanning climate trends and social patterns. Leveraging IBM Cloud Databases, this project aims to establish a streamlined process for efficient data analysis. The primary problem is to design a robust analysis framework, configure and optimize IBM Cloud Databases for data storage and retrieval, apply advanced analytics techniques to unearth valuable insights, and transform these findings into visually compelling representations for informed decision-making in the realm of business intelligence</a:t>
            </a:r>
            <a:r>
              <a:rPr lang="en-US" sz="1700" dirty="0">
                <a:ea typeface="+mn-lt"/>
                <a:cs typeface="+mn-lt"/>
              </a:rPr>
              <a:t>.</a:t>
            </a:r>
            <a:endParaRPr lang="en-US" sz="1700" dirty="0"/>
          </a:p>
        </p:txBody>
      </p:sp>
      <p:pic>
        <p:nvPicPr>
          <p:cNvPr id="4" name="Picture 3" descr="A cloud shaped file cabinet with files inside&#10;&#10;Description automatically generated">
            <a:extLst>
              <a:ext uri="{FF2B5EF4-FFF2-40B4-BE49-F238E27FC236}">
                <a16:creationId xmlns:a16="http://schemas.microsoft.com/office/drawing/2014/main" id="{362C033F-A694-B913-7767-1E6440D985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20102" y="1863005"/>
            <a:ext cx="3645505" cy="2741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6541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EC8DDB65-A29E-94B1-2E71-CC979F82C15F}"/>
              </a:ext>
            </a:extLst>
          </p:cNvPr>
          <p:cNvSpPr>
            <a:spLocks noGrp="1"/>
          </p:cNvSpPr>
          <p:nvPr>
            <p:ph type="title"/>
          </p:nvPr>
        </p:nvSpPr>
        <p:spPr>
          <a:xfrm>
            <a:off x="838200" y="713312"/>
            <a:ext cx="4038600" cy="5431376"/>
          </a:xfrm>
        </p:spPr>
        <p:txBody>
          <a:bodyPr>
            <a:normAutofit/>
          </a:bodyPr>
          <a:lstStyle/>
          <a:p>
            <a:r>
              <a:rPr lang="en-US">
                <a:latin typeface="Times New Roman"/>
                <a:ea typeface="Calibri Light"/>
                <a:cs typeface="Calibri Light"/>
              </a:rPr>
              <a:t>Design Thinking </a:t>
            </a:r>
            <a:endParaRPr lang="en-US">
              <a:latin typeface="Times New Roman"/>
            </a:endParaRPr>
          </a:p>
        </p:txBody>
      </p:sp>
      <p:sp>
        <p:nvSpPr>
          <p:cNvPr id="3" name="Content Placeholder 2">
            <a:extLst>
              <a:ext uri="{FF2B5EF4-FFF2-40B4-BE49-F238E27FC236}">
                <a16:creationId xmlns:a16="http://schemas.microsoft.com/office/drawing/2014/main" id="{F25F97F2-4B27-2171-EC63-C37AF2766EA5}"/>
              </a:ext>
            </a:extLst>
          </p:cNvPr>
          <p:cNvSpPr>
            <a:spLocks noGrp="1"/>
          </p:cNvSpPr>
          <p:nvPr>
            <p:ph idx="1"/>
          </p:nvPr>
        </p:nvSpPr>
        <p:spPr>
          <a:xfrm>
            <a:off x="5513294" y="713313"/>
            <a:ext cx="5840506" cy="5431376"/>
          </a:xfrm>
        </p:spPr>
        <p:txBody>
          <a:bodyPr vert="horz" lIns="91440" tIns="45720" rIns="91440" bIns="45720" rtlCol="0" anchor="ctr">
            <a:normAutofit/>
          </a:bodyPr>
          <a:lstStyle/>
          <a:p>
            <a:r>
              <a:rPr lang="en-US" sz="3200" dirty="0">
                <a:latin typeface="Times New Roman"/>
                <a:ea typeface="+mn-lt"/>
                <a:cs typeface="+mn-lt"/>
              </a:rPr>
              <a:t>Data Selection</a:t>
            </a:r>
          </a:p>
          <a:p>
            <a:r>
              <a:rPr lang="en-US" sz="3200" dirty="0">
                <a:latin typeface="Times New Roman"/>
                <a:ea typeface="+mn-lt"/>
                <a:cs typeface="+mn-lt"/>
              </a:rPr>
              <a:t>Database Setup</a:t>
            </a:r>
          </a:p>
          <a:p>
            <a:r>
              <a:rPr lang="en-US" sz="3200" dirty="0">
                <a:latin typeface="Times New Roman"/>
                <a:ea typeface="+mn-lt"/>
                <a:cs typeface="+mn-lt"/>
              </a:rPr>
              <a:t>Data Exploration</a:t>
            </a:r>
            <a:endParaRPr lang="en-US" sz="3200">
              <a:latin typeface="Times New Roman"/>
              <a:ea typeface="Calibri"/>
              <a:cs typeface="Calibri"/>
            </a:endParaRPr>
          </a:p>
          <a:p>
            <a:r>
              <a:rPr lang="en-US" sz="3200" dirty="0">
                <a:latin typeface="Times New Roman"/>
                <a:ea typeface="+mn-lt"/>
                <a:cs typeface="+mn-lt"/>
              </a:rPr>
              <a:t>Analysis Techniques</a:t>
            </a:r>
            <a:endParaRPr lang="en-US" sz="3200">
              <a:latin typeface="Times New Roman"/>
              <a:ea typeface="Calibri"/>
              <a:cs typeface="Calibri"/>
            </a:endParaRPr>
          </a:p>
          <a:p>
            <a:r>
              <a:rPr lang="en-US" sz="3200" dirty="0">
                <a:latin typeface="Times New Roman"/>
                <a:ea typeface="+mn-lt"/>
                <a:cs typeface="+mn-lt"/>
              </a:rPr>
              <a:t>Visualization</a:t>
            </a:r>
            <a:endParaRPr lang="en-US" sz="3200">
              <a:latin typeface="Times New Roman"/>
              <a:ea typeface="Calibri"/>
              <a:cs typeface="Calibri"/>
            </a:endParaRPr>
          </a:p>
          <a:p>
            <a:r>
              <a:rPr lang="en-US" sz="3200" dirty="0">
                <a:latin typeface="Times New Roman"/>
                <a:ea typeface="+mn-lt"/>
                <a:cs typeface="+mn-lt"/>
              </a:rPr>
              <a:t>Business Insights</a:t>
            </a:r>
            <a:endParaRPr lang="en-US" sz="3200" dirty="0">
              <a:latin typeface="Times New Roman"/>
              <a:cs typeface="Times New Roman"/>
            </a:endParaRPr>
          </a:p>
          <a:p>
            <a:endParaRPr lang="en-US" sz="2000">
              <a:ea typeface="Calibri"/>
              <a:cs typeface="Calibri"/>
            </a:endParaRPr>
          </a:p>
        </p:txBody>
      </p:sp>
    </p:spTree>
    <p:extLst>
      <p:ext uri="{BB962C8B-B14F-4D97-AF65-F5344CB8AC3E}">
        <p14:creationId xmlns:p14="http://schemas.microsoft.com/office/powerpoint/2010/main" val="273907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753EE-7616-27AF-21C6-52BB5444536E}"/>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latin typeface="Times New Roman"/>
                <a:ea typeface="Calibri Light"/>
                <a:cs typeface="Calibri Light"/>
              </a:rPr>
              <a:t>Data Selection </a:t>
            </a:r>
            <a:endParaRPr lang="en-US" sz="3600">
              <a:solidFill>
                <a:schemeClr val="tx2"/>
              </a:solidFill>
              <a:latin typeface="Times New Roman"/>
            </a:endParaRPr>
          </a:p>
        </p:txBody>
      </p:sp>
      <p:pic>
        <p:nvPicPr>
          <p:cNvPr id="7" name="Picture 6" descr="Free stock photo of chart, close -up, data">
            <a:extLst>
              <a:ext uri="{FF2B5EF4-FFF2-40B4-BE49-F238E27FC236}">
                <a16:creationId xmlns:a16="http://schemas.microsoft.com/office/drawing/2014/main" id="{DA9D7E60-444B-C0E5-AEC6-248798F2DA75}"/>
              </a:ext>
            </a:extLst>
          </p:cNvPr>
          <p:cNvPicPr>
            <a:picLocks noChangeAspect="1"/>
          </p:cNvPicPr>
          <p:nvPr/>
        </p:nvPicPr>
        <p:blipFill rotWithShape="1">
          <a:blip r:embed="rId2">
            <a:alphaModFix/>
          </a:blip>
          <a:srcRect l="36704" r="-2"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46" name="Group 45">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47" name="Freeform: Shape 46">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50" name="Freeform: Shape 49">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B0A5AF4-14C0-39A6-D7FB-C42AFE96EB05}"/>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500">
                <a:solidFill>
                  <a:schemeClr val="tx2"/>
                </a:solidFill>
                <a:ea typeface="+mn-lt"/>
                <a:cs typeface="+mn-lt"/>
              </a:rPr>
              <a:t> Big Data Analysis with IBM Cloud Databases, we have meticulously selected a diverse array of datasets to ensure a comprehensive exploration of various domains. These datasets include climate data, social media trends, economic indicators, healthcare metrics, demographic information, and geospatial data. By incorporating these datasets, we aim to uncover intricate relationships, correlations, and insights that can help businesses, governments, and researchers make data-informed decisions and gain a deeper understanding of the complex interplay between environmental factors, social dynamics, and numerous other influencing variables. These datasets will serve as the bedrock upon which our analytical journey will unfold, unlocking valuable insights from extensive and multifaceted data source</a:t>
            </a:r>
            <a:endParaRPr lang="en-US" sz="1500">
              <a:solidFill>
                <a:schemeClr val="tx2"/>
              </a:solidFill>
              <a:latin typeface="Times New Roman"/>
              <a:ea typeface="Calibri" panose="020F0502020204030204"/>
              <a:cs typeface="Calibri" panose="020F0502020204030204"/>
            </a:endParaRPr>
          </a:p>
        </p:txBody>
      </p:sp>
    </p:spTree>
    <p:extLst>
      <p:ext uri="{BB962C8B-B14F-4D97-AF65-F5344CB8AC3E}">
        <p14:creationId xmlns:p14="http://schemas.microsoft.com/office/powerpoint/2010/main" val="238596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98FD-E713-F60B-3009-839AC17C8A29}"/>
              </a:ext>
            </a:extLst>
          </p:cNvPr>
          <p:cNvSpPr>
            <a:spLocks noGrp="1"/>
          </p:cNvSpPr>
          <p:nvPr>
            <p:ph type="title"/>
          </p:nvPr>
        </p:nvSpPr>
        <p:spPr>
          <a:xfrm>
            <a:off x="5868557" y="1138036"/>
            <a:ext cx="5444382" cy="1402470"/>
          </a:xfrm>
        </p:spPr>
        <p:txBody>
          <a:bodyPr anchor="t">
            <a:normAutofit/>
          </a:bodyPr>
          <a:lstStyle/>
          <a:p>
            <a:r>
              <a:rPr lang="en-US" sz="3200">
                <a:latin typeface="Times New Roman"/>
                <a:ea typeface="Calibri Light"/>
                <a:cs typeface="Calibri Light"/>
              </a:rPr>
              <a:t>Database Setup</a:t>
            </a:r>
            <a:endParaRPr lang="en-US" sz="3200">
              <a:latin typeface="Times New Roman"/>
            </a:endParaRPr>
          </a:p>
        </p:txBody>
      </p:sp>
      <p:pic>
        <p:nvPicPr>
          <p:cNvPr id="13" name="Picture 12" descr="A wall of computer servers&#10;&#10;Description automatically generated">
            <a:extLst>
              <a:ext uri="{FF2B5EF4-FFF2-40B4-BE49-F238E27FC236}">
                <a16:creationId xmlns:a16="http://schemas.microsoft.com/office/drawing/2014/main" id="{67C8ABED-C5AA-83A6-E063-966B21516B7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856" r="36195"/>
          <a:stretch/>
        </p:blipFill>
        <p:spPr>
          <a:xfrm>
            <a:off x="1165411" y="2454097"/>
            <a:ext cx="3078091" cy="3294521"/>
          </a:xfrm>
          <a:prstGeom prst="rect">
            <a:avLst/>
          </a:prstGeom>
        </p:spPr>
      </p:pic>
      <p:cxnSp>
        <p:nvCxnSpPr>
          <p:cNvPr id="28" name="Straight Connector 2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A7AFADBD-492E-B462-C63E-EBF9CE6D5CB0}"/>
              </a:ext>
            </a:extLst>
          </p:cNvPr>
          <p:cNvSpPr>
            <a:spLocks noGrp="1"/>
          </p:cNvSpPr>
          <p:nvPr>
            <p:ph idx="1"/>
          </p:nvPr>
        </p:nvSpPr>
        <p:spPr>
          <a:xfrm>
            <a:off x="5868557" y="2551176"/>
            <a:ext cx="5444382" cy="3591207"/>
          </a:xfrm>
        </p:spPr>
        <p:txBody>
          <a:bodyPr vert="horz" lIns="91440" tIns="45720" rIns="91440" bIns="45720" rtlCol="0">
            <a:normAutofit/>
          </a:bodyPr>
          <a:lstStyle/>
          <a:p>
            <a:r>
              <a:rPr lang="en-US" sz="1700">
                <a:latin typeface="Times New Roman"/>
                <a:ea typeface="+mn-lt"/>
                <a:cs typeface="+mn-lt"/>
              </a:rPr>
              <a:t>In our project, we leverage the power of IBM Cloud Databases for a robust and scalable database setup. The IBM Cloud Databases platform provides a versatile environment that supports various database types, including relational and NoSQL databases, making it suitable for accommodating diverse data structures. Its seamless integration with cloud resources ensures high availability and scalability, critical for handling extensive datasets. Moreover, IBM Cloud Databases offers robust security features and automated backups, ensuring the integrity and safety of our data throughout the analysis process. This database setup empowers us to efficiently store, access, and manipulate data, laying the foundation for our big data analysis endeavors.</a:t>
            </a:r>
            <a:endParaRPr lang="en-US" sz="1700">
              <a:latin typeface="Times New Roman"/>
              <a:cs typeface="Times New Roman"/>
            </a:endParaRPr>
          </a:p>
        </p:txBody>
      </p:sp>
      <p:sp>
        <p:nvSpPr>
          <p:cNvPr id="14" name="TextBox 13">
            <a:extLst>
              <a:ext uri="{FF2B5EF4-FFF2-40B4-BE49-F238E27FC236}">
                <a16:creationId xmlns:a16="http://schemas.microsoft.com/office/drawing/2014/main" id="{349CCBC7-7463-18E2-DFBC-6E7C0B690579}"/>
              </a:ext>
            </a:extLst>
          </p:cNvPr>
          <p:cNvSpPr txBox="1"/>
          <p:nvPr/>
        </p:nvSpPr>
        <p:spPr>
          <a:xfrm>
            <a:off x="2829710"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2725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9FB70-AD84-3E9A-0DE1-0926B6AAE254}"/>
              </a:ext>
            </a:extLst>
          </p:cNvPr>
          <p:cNvSpPr>
            <a:spLocks noGrp="1"/>
          </p:cNvSpPr>
          <p:nvPr>
            <p:ph type="title"/>
          </p:nvPr>
        </p:nvSpPr>
        <p:spPr>
          <a:xfrm>
            <a:off x="838200" y="365125"/>
            <a:ext cx="10515600" cy="1325563"/>
          </a:xfrm>
        </p:spPr>
        <p:txBody>
          <a:bodyPr>
            <a:normAutofit/>
          </a:bodyPr>
          <a:lstStyle/>
          <a:p>
            <a:r>
              <a:rPr lang="en-US">
                <a:latin typeface="Times New Roman"/>
                <a:ea typeface="Calibri Light"/>
                <a:cs typeface="Calibri Light"/>
              </a:rPr>
              <a:t>Data Exploration</a:t>
            </a:r>
            <a:endParaRPr lang="en-US">
              <a:latin typeface="Times New Roman"/>
            </a:endParaRPr>
          </a:p>
        </p:txBody>
      </p:sp>
      <p:pic>
        <p:nvPicPr>
          <p:cNvPr id="4" name="Picture 3" descr="A group of people sitting around a table with papers and pens&#10;&#10;Description automatically generated">
            <a:extLst>
              <a:ext uri="{FF2B5EF4-FFF2-40B4-BE49-F238E27FC236}">
                <a16:creationId xmlns:a16="http://schemas.microsoft.com/office/drawing/2014/main" id="{8EAB5C29-2F0C-B1A3-8A55-DF298DE6759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879" r="2" b="2"/>
          <a:stretch/>
        </p:blipFill>
        <p:spPr>
          <a:xfrm>
            <a:off x="1129323"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p:spPr>
      </p:pic>
      <p:sp>
        <p:nvSpPr>
          <p:cNvPr id="3" name="Content Placeholder 2">
            <a:extLst>
              <a:ext uri="{FF2B5EF4-FFF2-40B4-BE49-F238E27FC236}">
                <a16:creationId xmlns:a16="http://schemas.microsoft.com/office/drawing/2014/main" id="{5AF402C1-DDE8-0F02-C952-35B6D23E5CC7}"/>
              </a:ext>
            </a:extLst>
          </p:cNvPr>
          <p:cNvSpPr>
            <a:spLocks noGrp="1"/>
          </p:cNvSpPr>
          <p:nvPr>
            <p:ph idx="1"/>
          </p:nvPr>
        </p:nvSpPr>
        <p:spPr>
          <a:xfrm>
            <a:off x="6119528" y="2013625"/>
            <a:ext cx="5234271" cy="4163337"/>
          </a:xfrm>
        </p:spPr>
        <p:txBody>
          <a:bodyPr vert="horz" lIns="91440" tIns="45720" rIns="91440" bIns="45720" rtlCol="0">
            <a:normAutofit/>
          </a:bodyPr>
          <a:lstStyle/>
          <a:p>
            <a:pPr marL="0" indent="0">
              <a:buNone/>
            </a:pPr>
            <a:r>
              <a:rPr lang="en-US" sz="1900">
                <a:latin typeface="Times New Roman"/>
                <a:ea typeface="+mn-lt"/>
                <a:cs typeface="+mn-lt"/>
              </a:rPr>
              <a:t>Data exploration is a critical initial phase in our project of Big Data Analysis with IBM Cloud Databases. It involves the systematic investigation of our extensive datasets to gain an understanding of their structure, quality, and potential insights. This process includes tasks such as data profiling, summary statistics, and visualization to identify patterns, outliers, and correlations within the data. Through data exploration, we aim to uncover initial insights, validate assumptions, and inform subsequent steps in our analysis pipeline. It sets the stage for meaningful feature selection, preprocessing, and the application of advanced analytical techniques, ultimately paving the way for valuable insights and data-driven decision-making.</a:t>
            </a:r>
            <a:endParaRPr lang="en-US" sz="1900">
              <a:latin typeface="Times New Roman"/>
              <a:cs typeface="Times New Roman"/>
            </a:endParaRPr>
          </a:p>
        </p:txBody>
      </p:sp>
      <p:sp>
        <p:nvSpPr>
          <p:cNvPr id="5" name="TextBox 4">
            <a:extLst>
              <a:ext uri="{FF2B5EF4-FFF2-40B4-BE49-F238E27FC236}">
                <a16:creationId xmlns:a16="http://schemas.microsoft.com/office/drawing/2014/main" id="{11B88B09-9501-64CF-C7C6-65FE0C0E3B0E}"/>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3409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D5330-49EE-9CC1-88E8-E28F5119E8B7}"/>
              </a:ext>
            </a:extLst>
          </p:cNvPr>
          <p:cNvSpPr>
            <a:spLocks noGrp="1"/>
          </p:cNvSpPr>
          <p:nvPr>
            <p:ph type="title"/>
          </p:nvPr>
        </p:nvSpPr>
        <p:spPr>
          <a:xfrm>
            <a:off x="6094105" y="802955"/>
            <a:ext cx="4977976" cy="1454051"/>
          </a:xfrm>
        </p:spPr>
        <p:txBody>
          <a:bodyPr anchor="b">
            <a:normAutofit/>
          </a:bodyPr>
          <a:lstStyle/>
          <a:p>
            <a:pPr>
              <a:spcBef>
                <a:spcPts val="1000"/>
              </a:spcBef>
            </a:pPr>
            <a:r>
              <a:rPr lang="en-US" sz="3600">
                <a:solidFill>
                  <a:schemeClr val="tx2"/>
                </a:solidFill>
                <a:latin typeface="Times New Roman"/>
                <a:cs typeface="Times New Roman"/>
              </a:rPr>
              <a:t>Visualization</a:t>
            </a:r>
            <a:endParaRPr lang="en-US" sz="3600">
              <a:solidFill>
                <a:schemeClr val="tx2"/>
              </a:solidFill>
            </a:endParaRPr>
          </a:p>
          <a:p>
            <a:endParaRPr lang="en-US" sz="3600">
              <a:solidFill>
                <a:schemeClr val="tx2"/>
              </a:solidFill>
              <a:ea typeface="Calibri Light"/>
              <a:cs typeface="Calibri Light"/>
            </a:endParaRPr>
          </a:p>
        </p:txBody>
      </p:sp>
      <p:pic>
        <p:nvPicPr>
          <p:cNvPr id="12" name="Picture 11">
            <a:extLst>
              <a:ext uri="{FF2B5EF4-FFF2-40B4-BE49-F238E27FC236}">
                <a16:creationId xmlns:a16="http://schemas.microsoft.com/office/drawing/2014/main" id="{421E34D3-E2B6-DB0D-2664-0319292D4A9D}"/>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23350" r="27445" b="-1"/>
          <a:stretch/>
        </p:blipFill>
        <p:spPr>
          <a:xfrm>
            <a:off x="643963" y="1583371"/>
            <a:ext cx="4204810" cy="438759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20" name="Group 19">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21" name="Freeform: Shape 20">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661EB12-1C0A-2582-1834-01BB806AD3C0}"/>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700">
                <a:solidFill>
                  <a:schemeClr val="tx2"/>
                </a:solidFill>
                <a:latin typeface="Times New Roman"/>
                <a:ea typeface="+mn-lt"/>
                <a:cs typeface="+mn-lt"/>
              </a:rPr>
              <a:t>In the context of Big Data Analysis with IBM Cloud Databases, visualization plays a pivotal role in transforming raw data into actionable insights. Visualizations, ranging from interactive dashboards to sophisticated data plots, provide a clear and intuitive representation of complex datasets. These visual insights not only simplify the understanding of trends and patterns but also empower decision-makers to make informed choices swiftly. Leveraging IBM Cloud Databases' capabilities alongside advanced visualization tools, our project aims to offer dynamic and visually compelling displays that drive data-driven decision-making, enhance predictive modeling, and uncover valuable opportunities within large-scale datasets.</a:t>
            </a:r>
            <a:endParaRPr lang="en-US" sz="1700">
              <a:solidFill>
                <a:schemeClr val="tx2"/>
              </a:solidFill>
              <a:latin typeface="Times New Roman"/>
              <a:cs typeface="Times New Roman"/>
            </a:endParaRPr>
          </a:p>
        </p:txBody>
      </p:sp>
      <p:sp>
        <p:nvSpPr>
          <p:cNvPr id="13" name="TextBox 12">
            <a:extLst>
              <a:ext uri="{FF2B5EF4-FFF2-40B4-BE49-F238E27FC236}">
                <a16:creationId xmlns:a16="http://schemas.microsoft.com/office/drawing/2014/main" id="{7641CB51-8B42-C6A3-4E55-E6C27161BD1C}"/>
              </a:ext>
            </a:extLst>
          </p:cNvPr>
          <p:cNvSpPr txBox="1"/>
          <p:nvPr/>
        </p:nvSpPr>
        <p:spPr>
          <a:xfrm>
            <a:off x="1138518" y="5312056"/>
            <a:ext cx="2743200" cy="317500"/>
          </a:xfrm>
          <a:prstGeom prst="rect">
            <a:avLst/>
          </a:prstGeom>
        </p:spPr>
        <p:txBody>
          <a:bodyPr lIns="91440" tIns="45720" rIns="91440" bIns="45720" anchor="t">
            <a:normAutofit fontScale="92500" lnSpcReduction="20000"/>
          </a:bodyPr>
          <a:lstStyle/>
          <a:p>
            <a:endParaRPr lang="en-US" dirty="0">
              <a:ea typeface="Calibri"/>
              <a:cs typeface="Calibri"/>
            </a:endParaRPr>
          </a:p>
        </p:txBody>
      </p:sp>
    </p:spTree>
    <p:extLst>
      <p:ext uri="{BB962C8B-B14F-4D97-AF65-F5344CB8AC3E}">
        <p14:creationId xmlns:p14="http://schemas.microsoft.com/office/powerpoint/2010/main" val="404543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4213A-46F6-9BEC-D295-85E6C7F546F6}"/>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latin typeface="Times New Roman"/>
                <a:ea typeface="Calibri Light"/>
                <a:cs typeface="Calibri Light"/>
              </a:rPr>
              <a:t>Analysis Techniques</a:t>
            </a:r>
            <a:endParaRPr lang="en-US" sz="3600">
              <a:solidFill>
                <a:schemeClr val="tx2"/>
              </a:solidFill>
              <a:latin typeface="Times New Roman"/>
            </a:endParaRPr>
          </a:p>
        </p:txBody>
      </p:sp>
      <p:pic>
        <p:nvPicPr>
          <p:cNvPr id="4" name="Picture 3" descr="A colorful bar graph with a red arrow&#10;&#10;Description automatically generated">
            <a:extLst>
              <a:ext uri="{FF2B5EF4-FFF2-40B4-BE49-F238E27FC236}">
                <a16:creationId xmlns:a16="http://schemas.microsoft.com/office/drawing/2014/main" id="{76F4CF16-8503-5642-EA9C-D15BF78FB770}"/>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9302" r="26957"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17" name="Group 16">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18" name="Freeform: Shape 17">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1" name="Freeform: Shape 20">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52EC335-1EDB-6D54-3665-3DCBAF6F67B1}"/>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500">
                <a:solidFill>
                  <a:schemeClr val="tx2"/>
                </a:solidFill>
                <a:latin typeface="Times New Roman"/>
                <a:ea typeface="+mn-lt"/>
                <a:cs typeface="+mn-lt"/>
              </a:rPr>
              <a:t>In the realm of big data analysis using IBM Cloud Databases, an array of sophisticated analysis techniques is employed to extract valuable insights from extensive datasets. These techniques include advanced machine learning algorithms, statistical analysis, and time series analysis. Machine learning models, such as neural networks, decision trees, and clustering algorithms, enable predictive modeling, anomaly detection, and pattern recognition. Statistical analysis helps uncover correlations, distributions, and trends within the data, providing a solid foundation for decision-making. Time series analysis is instrumental in understanding temporal patterns and forecasting future trends, particularly vital for climate data. Together, these techniques empower organizations to transform raw data into actionable intelligence, enhancing their ability to make data-driven decisions and gain a competitive edge in today's data-driven landscape.</a:t>
            </a:r>
            <a:endParaRPr lang="en-US" sz="1500">
              <a:solidFill>
                <a:schemeClr val="tx2"/>
              </a:solidFill>
              <a:latin typeface="Times New Roman"/>
              <a:cs typeface="Times New Roman"/>
            </a:endParaRPr>
          </a:p>
        </p:txBody>
      </p:sp>
      <p:sp>
        <p:nvSpPr>
          <p:cNvPr id="5" name="TextBox 4">
            <a:extLst>
              <a:ext uri="{FF2B5EF4-FFF2-40B4-BE49-F238E27FC236}">
                <a16:creationId xmlns:a16="http://schemas.microsoft.com/office/drawing/2014/main" id="{7E7F510E-650B-8F9D-CE90-3023619B04F6}"/>
              </a:ext>
            </a:extLst>
          </p:cNvPr>
          <p:cNvSpPr txBox="1"/>
          <p:nvPr/>
        </p:nvSpPr>
        <p:spPr>
          <a:xfrm>
            <a:off x="1131195" y="5810519"/>
            <a:ext cx="3082343" cy="381894"/>
          </a:xfrm>
          <a:prstGeom prst="rect">
            <a:avLst/>
          </a:prstGeom>
        </p:spPr>
        <p:txBody>
          <a:bodyPr lIns="91440" tIns="45720" rIns="91440" bIns="45720" anchor="t">
            <a:normAutofit/>
          </a:bodyPr>
          <a:lstStyle/>
          <a:p>
            <a:endParaRPr lang="en-US" dirty="0">
              <a:ea typeface="Calibri"/>
              <a:cs typeface="Calibri"/>
            </a:endParaRPr>
          </a:p>
        </p:txBody>
      </p:sp>
    </p:spTree>
    <p:extLst>
      <p:ext uri="{BB962C8B-B14F-4D97-AF65-F5344CB8AC3E}">
        <p14:creationId xmlns:p14="http://schemas.microsoft.com/office/powerpoint/2010/main" val="21233472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Big Data Analysis with IBM Cloud Databases</vt:lpstr>
      <vt:lpstr>Abstract</vt:lpstr>
      <vt:lpstr>Problem Definition</vt:lpstr>
      <vt:lpstr>Design Thinking </vt:lpstr>
      <vt:lpstr>Data Selection </vt:lpstr>
      <vt:lpstr>Database Setup</vt:lpstr>
      <vt:lpstr>Data Exploration</vt:lpstr>
      <vt:lpstr>Visualization </vt:lpstr>
      <vt:lpstr>Analysis Techniques</vt:lpstr>
      <vt:lpstr>Business Insights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289</cp:revision>
  <dcterms:created xsi:type="dcterms:W3CDTF">2023-09-30T03:56:28Z</dcterms:created>
  <dcterms:modified xsi:type="dcterms:W3CDTF">2023-09-30T05:49:37Z</dcterms:modified>
</cp:coreProperties>
</file>